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8" r:id="rId4"/>
    <p:sldId id="257" r:id="rId5"/>
    <p:sldId id="262" r:id="rId6"/>
    <p:sldId id="263" r:id="rId7"/>
    <p:sldId id="259" r:id="rId8"/>
    <p:sldId id="264" r:id="rId9"/>
    <p:sldId id="265"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29"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400E66A-9837-42EB-AC51-1B5A634C3883}"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882396-AECA-4830-B11A-E436E8B27B9E}" type="slidenum">
              <a:rPr lang="en-IN" smtClean="0"/>
              <a:pPr/>
              <a:t>‹#›</a:t>
            </a:fld>
            <a:endParaRPr lang="en-IN"/>
          </a:p>
        </p:txBody>
      </p:sp>
    </p:spTree>
    <p:extLst>
      <p:ext uri="{BB962C8B-B14F-4D97-AF65-F5344CB8AC3E}">
        <p14:creationId xmlns:p14="http://schemas.microsoft.com/office/powerpoint/2010/main" xmlns="" val="2265973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400E66A-9837-42EB-AC51-1B5A634C3883}"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882396-AECA-4830-B11A-E436E8B27B9E}" type="slidenum">
              <a:rPr lang="en-IN" smtClean="0"/>
              <a:pPr/>
              <a:t>‹#›</a:t>
            </a:fld>
            <a:endParaRPr lang="en-IN"/>
          </a:p>
        </p:txBody>
      </p:sp>
    </p:spTree>
    <p:extLst>
      <p:ext uri="{BB962C8B-B14F-4D97-AF65-F5344CB8AC3E}">
        <p14:creationId xmlns:p14="http://schemas.microsoft.com/office/powerpoint/2010/main" xmlns="" val="980589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400E66A-9837-42EB-AC51-1B5A634C3883}"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882396-AECA-4830-B11A-E436E8B27B9E}" type="slidenum">
              <a:rPr lang="en-IN" smtClean="0"/>
              <a:pPr/>
              <a:t>‹#›</a:t>
            </a:fld>
            <a:endParaRPr lang="en-IN"/>
          </a:p>
        </p:txBody>
      </p:sp>
    </p:spTree>
    <p:extLst>
      <p:ext uri="{BB962C8B-B14F-4D97-AF65-F5344CB8AC3E}">
        <p14:creationId xmlns:p14="http://schemas.microsoft.com/office/powerpoint/2010/main" xmlns="" val="3398398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400E66A-9837-42EB-AC51-1B5A634C3883}"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882396-AECA-4830-B11A-E436E8B27B9E}" type="slidenum">
              <a:rPr lang="en-IN" smtClean="0"/>
              <a:pPr/>
              <a:t>‹#›</a:t>
            </a:fld>
            <a:endParaRPr lang="en-IN"/>
          </a:p>
        </p:txBody>
      </p:sp>
    </p:spTree>
    <p:extLst>
      <p:ext uri="{BB962C8B-B14F-4D97-AF65-F5344CB8AC3E}">
        <p14:creationId xmlns:p14="http://schemas.microsoft.com/office/powerpoint/2010/main" xmlns="" val="290691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400E66A-9837-42EB-AC51-1B5A634C3883}" type="datetimeFigureOut">
              <a:rPr lang="en-IN" smtClean="0"/>
              <a:pPr/>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9882396-AECA-4830-B11A-E436E8B27B9E}" type="slidenum">
              <a:rPr lang="en-IN" smtClean="0"/>
              <a:pPr/>
              <a:t>‹#›</a:t>
            </a:fld>
            <a:endParaRPr lang="en-IN"/>
          </a:p>
        </p:txBody>
      </p:sp>
    </p:spTree>
    <p:extLst>
      <p:ext uri="{BB962C8B-B14F-4D97-AF65-F5344CB8AC3E}">
        <p14:creationId xmlns:p14="http://schemas.microsoft.com/office/powerpoint/2010/main" xmlns="" val="1354398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400E66A-9837-42EB-AC51-1B5A634C3883}" type="datetimeFigureOut">
              <a:rPr lang="en-IN" smtClean="0"/>
              <a:pPr/>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9882396-AECA-4830-B11A-E436E8B27B9E}" type="slidenum">
              <a:rPr lang="en-IN" smtClean="0"/>
              <a:pPr/>
              <a:t>‹#›</a:t>
            </a:fld>
            <a:endParaRPr lang="en-IN"/>
          </a:p>
        </p:txBody>
      </p:sp>
    </p:spTree>
    <p:extLst>
      <p:ext uri="{BB962C8B-B14F-4D97-AF65-F5344CB8AC3E}">
        <p14:creationId xmlns:p14="http://schemas.microsoft.com/office/powerpoint/2010/main" xmlns="" val="2464401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00E66A-9837-42EB-AC51-1B5A634C3883}" type="datetimeFigureOut">
              <a:rPr lang="en-IN" smtClean="0"/>
              <a:pPr/>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9882396-AECA-4830-B11A-E436E8B27B9E}" type="slidenum">
              <a:rPr lang="en-IN" smtClean="0"/>
              <a:pPr/>
              <a:t>‹#›</a:t>
            </a:fld>
            <a:endParaRPr lang="en-IN"/>
          </a:p>
        </p:txBody>
      </p:sp>
    </p:spTree>
    <p:extLst>
      <p:ext uri="{BB962C8B-B14F-4D97-AF65-F5344CB8AC3E}">
        <p14:creationId xmlns:p14="http://schemas.microsoft.com/office/powerpoint/2010/main" xmlns="" val="1525978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400E66A-9837-42EB-AC51-1B5A634C3883}"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882396-AECA-4830-B11A-E436E8B27B9E}" type="slidenum">
              <a:rPr lang="en-IN" smtClean="0"/>
              <a:pPr/>
              <a:t>‹#›</a:t>
            </a:fld>
            <a:endParaRPr lang="en-IN"/>
          </a:p>
        </p:txBody>
      </p:sp>
    </p:spTree>
    <p:extLst>
      <p:ext uri="{BB962C8B-B14F-4D97-AF65-F5344CB8AC3E}">
        <p14:creationId xmlns:p14="http://schemas.microsoft.com/office/powerpoint/2010/main" xmlns="" val="3886303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400E66A-9837-42EB-AC51-1B5A634C3883}"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9882396-AECA-4830-B11A-E436E8B27B9E}" type="slidenum">
              <a:rPr lang="en-IN" smtClean="0"/>
              <a:pPr/>
              <a:t>‹#›</a:t>
            </a:fld>
            <a:endParaRPr lang="en-IN"/>
          </a:p>
        </p:txBody>
      </p:sp>
    </p:spTree>
    <p:extLst>
      <p:ext uri="{BB962C8B-B14F-4D97-AF65-F5344CB8AC3E}">
        <p14:creationId xmlns:p14="http://schemas.microsoft.com/office/powerpoint/2010/main" xmlns="" val="1759060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400E66A-9837-42EB-AC51-1B5A634C3883}"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882396-AECA-4830-B11A-E436E8B27B9E}" type="slidenum">
              <a:rPr lang="en-IN" smtClean="0"/>
              <a:pPr/>
              <a:t>‹#›</a:t>
            </a:fld>
            <a:endParaRPr lang="en-IN"/>
          </a:p>
        </p:txBody>
      </p:sp>
    </p:spTree>
    <p:extLst>
      <p:ext uri="{BB962C8B-B14F-4D97-AF65-F5344CB8AC3E}">
        <p14:creationId xmlns:p14="http://schemas.microsoft.com/office/powerpoint/2010/main" xmlns="" val="366343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400E66A-9837-42EB-AC51-1B5A634C3883}"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9882396-AECA-4830-B11A-E436E8B27B9E}" type="slidenum">
              <a:rPr lang="en-IN" smtClean="0"/>
              <a:pPr/>
              <a:t>‹#›</a:t>
            </a:fld>
            <a:endParaRPr lang="en-IN"/>
          </a:p>
        </p:txBody>
      </p:sp>
    </p:spTree>
    <p:extLst>
      <p:ext uri="{BB962C8B-B14F-4D97-AF65-F5344CB8AC3E}">
        <p14:creationId xmlns:p14="http://schemas.microsoft.com/office/powerpoint/2010/main" xmlns="" val="2083084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00E66A-9837-42EB-AC51-1B5A634C3883}" type="datetimeFigureOut">
              <a:rPr lang="en-IN" smtClean="0"/>
              <a:pPr/>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882396-AECA-4830-B11A-E436E8B27B9E}" type="slidenum">
              <a:rPr lang="en-IN" smtClean="0"/>
              <a:pPr/>
              <a:t>‹#›</a:t>
            </a:fld>
            <a:endParaRPr lang="en-IN"/>
          </a:p>
        </p:txBody>
      </p:sp>
    </p:spTree>
    <p:extLst>
      <p:ext uri="{BB962C8B-B14F-4D97-AF65-F5344CB8AC3E}">
        <p14:creationId xmlns:p14="http://schemas.microsoft.com/office/powerpoint/2010/main" xmlns="" val="3088046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COMPUTER ORGANISATION</a:t>
            </a:r>
            <a:endParaRPr lang="en-US" dirty="0"/>
          </a:p>
        </p:txBody>
      </p:sp>
      <p:sp>
        <p:nvSpPr>
          <p:cNvPr id="3" name="Subtitle 2"/>
          <p:cNvSpPr>
            <a:spLocks noGrp="1"/>
          </p:cNvSpPr>
          <p:nvPr>
            <p:ph type="subTitle" idx="1"/>
          </p:nvPr>
        </p:nvSpPr>
        <p:spPr/>
        <p:txBody>
          <a:bodyPr/>
          <a:lstStyle/>
          <a:p>
            <a:endParaRPr lang="en-US" dirty="0" smtClean="0"/>
          </a:p>
          <a:p>
            <a:r>
              <a:rPr lang="en-US" dirty="0" smtClean="0"/>
              <a:t>CENTRAL PROCESSING UNIT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3644" y="745066"/>
            <a:ext cx="9144000" cy="1048985"/>
          </a:xfrm>
        </p:spPr>
        <p:txBody>
          <a:bodyPr>
            <a:normAutofit fontScale="90000"/>
          </a:bodyPr>
          <a:lstStyle/>
          <a:p>
            <a:r>
              <a:rPr lang="en-IN" dirty="0" smtClean="0"/>
              <a:t>What Is Central Processing Unit?</a:t>
            </a:r>
            <a:endParaRPr lang="en-IN" dirty="0"/>
          </a:p>
        </p:txBody>
      </p:sp>
      <p:sp>
        <p:nvSpPr>
          <p:cNvPr id="3" name="Subtitle 2"/>
          <p:cNvSpPr>
            <a:spLocks noGrp="1"/>
          </p:cNvSpPr>
          <p:nvPr>
            <p:ph type="subTitle" idx="1"/>
          </p:nvPr>
        </p:nvSpPr>
        <p:spPr>
          <a:xfrm>
            <a:off x="1524000" y="2201333"/>
            <a:ext cx="9144000" cy="3056467"/>
          </a:xfrm>
        </p:spPr>
        <p:txBody>
          <a:bodyPr/>
          <a:lstStyle/>
          <a:p>
            <a:r>
              <a:rPr lang="en-US" dirty="0"/>
              <a:t>A Central Processing Unit is also called a processor, central processor, or microprocessor. It carries out all the important functions of a computer. It receives instructions from both the hardware and active software and produces output accordingly. It stores all important programs like operating systems and application software. CPU also helps Input and output devices to communicate with each other. Owing to these features of CPU, it is often referred to as the brain of the computer.</a:t>
            </a:r>
            <a:endParaRPr lang="en-IN" dirty="0"/>
          </a:p>
        </p:txBody>
      </p:sp>
      <p:pic>
        <p:nvPicPr>
          <p:cNvPr id="4" name="Picture 3"/>
          <p:cNvPicPr>
            <a:picLocks noChangeAspect="1"/>
          </p:cNvPicPr>
          <p:nvPr/>
        </p:nvPicPr>
        <p:blipFill>
          <a:blip r:embed="rId2"/>
          <a:stretch>
            <a:fillRect/>
          </a:stretch>
        </p:blipFill>
        <p:spPr>
          <a:xfrm>
            <a:off x="778933" y="4726869"/>
            <a:ext cx="2438400" cy="1876425"/>
          </a:xfrm>
          <a:prstGeom prst="rect">
            <a:avLst/>
          </a:prstGeom>
        </p:spPr>
      </p:pic>
      <p:pic>
        <p:nvPicPr>
          <p:cNvPr id="6" name="Picture 5"/>
          <p:cNvPicPr>
            <a:picLocks noChangeAspect="1"/>
          </p:cNvPicPr>
          <p:nvPr/>
        </p:nvPicPr>
        <p:blipFill>
          <a:blip r:embed="rId3"/>
          <a:stretch>
            <a:fillRect/>
          </a:stretch>
        </p:blipFill>
        <p:spPr>
          <a:xfrm>
            <a:off x="8362119" y="5257800"/>
            <a:ext cx="2895851" cy="1585097"/>
          </a:xfrm>
          <a:prstGeom prst="rect">
            <a:avLst/>
          </a:prstGeom>
        </p:spPr>
      </p:pic>
    </p:spTree>
    <p:extLst>
      <p:ext uri="{BB962C8B-B14F-4D97-AF65-F5344CB8AC3E}">
        <p14:creationId xmlns:p14="http://schemas.microsoft.com/office/powerpoint/2010/main" xmlns="" val="667033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Central Processing Unit</a:t>
            </a:r>
            <a:endParaRPr lang="en-IN" dirty="0"/>
          </a:p>
        </p:txBody>
      </p:sp>
      <p:pic>
        <p:nvPicPr>
          <p:cNvPr id="3" name="Picture 2"/>
          <p:cNvPicPr>
            <a:picLocks noChangeAspect="1"/>
          </p:cNvPicPr>
          <p:nvPr/>
        </p:nvPicPr>
        <p:blipFill>
          <a:blip r:embed="rId2"/>
          <a:stretch>
            <a:fillRect/>
          </a:stretch>
        </p:blipFill>
        <p:spPr>
          <a:xfrm>
            <a:off x="237067" y="1892122"/>
            <a:ext cx="3211159" cy="4790899"/>
          </a:xfrm>
          <a:prstGeom prst="rect">
            <a:avLst/>
          </a:prstGeom>
        </p:spPr>
      </p:pic>
      <p:pic>
        <p:nvPicPr>
          <p:cNvPr id="4" name="Picture 3"/>
          <p:cNvPicPr>
            <a:picLocks noChangeAspect="1"/>
          </p:cNvPicPr>
          <p:nvPr/>
        </p:nvPicPr>
        <p:blipFill>
          <a:blip r:embed="rId3"/>
          <a:stretch>
            <a:fillRect/>
          </a:stretch>
        </p:blipFill>
        <p:spPr>
          <a:xfrm>
            <a:off x="3759201" y="1794933"/>
            <a:ext cx="3389312" cy="4684889"/>
          </a:xfrm>
          <a:prstGeom prst="rect">
            <a:avLst/>
          </a:prstGeom>
        </p:spPr>
      </p:pic>
      <p:pic>
        <p:nvPicPr>
          <p:cNvPr id="5" name="Picture 4"/>
          <p:cNvPicPr>
            <a:picLocks noChangeAspect="1"/>
          </p:cNvPicPr>
          <p:nvPr/>
        </p:nvPicPr>
        <p:blipFill>
          <a:blip r:embed="rId4"/>
          <a:stretch>
            <a:fillRect/>
          </a:stretch>
        </p:blipFill>
        <p:spPr>
          <a:xfrm>
            <a:off x="7854244" y="1892122"/>
            <a:ext cx="2895600" cy="1581150"/>
          </a:xfrm>
          <a:prstGeom prst="rect">
            <a:avLst/>
          </a:prstGeom>
        </p:spPr>
      </p:pic>
      <p:pic>
        <p:nvPicPr>
          <p:cNvPr id="6" name="Picture 5"/>
          <p:cNvPicPr>
            <a:picLocks noChangeAspect="1"/>
          </p:cNvPicPr>
          <p:nvPr/>
        </p:nvPicPr>
        <p:blipFill>
          <a:blip r:embed="rId5"/>
          <a:stretch>
            <a:fillRect/>
          </a:stretch>
        </p:blipFill>
        <p:spPr>
          <a:xfrm>
            <a:off x="8311444" y="4137377"/>
            <a:ext cx="2438400" cy="1876425"/>
          </a:xfrm>
          <a:prstGeom prst="rect">
            <a:avLst/>
          </a:prstGeom>
        </p:spPr>
      </p:pic>
    </p:spTree>
    <p:extLst>
      <p:ext uri="{BB962C8B-B14F-4D97-AF65-F5344CB8AC3E}">
        <p14:creationId xmlns:p14="http://schemas.microsoft.com/office/powerpoint/2010/main" xmlns="" val="3605614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3377" y="598311"/>
            <a:ext cx="9144000" cy="1037696"/>
          </a:xfrm>
        </p:spPr>
        <p:txBody>
          <a:bodyPr/>
          <a:lstStyle/>
          <a:p>
            <a:r>
              <a:rPr lang="en-IN" b="1" u="sng" dirty="0" smtClean="0">
                <a:effectLst>
                  <a:outerShdw blurRad="38100" dist="38100" dir="2700000" algn="tl">
                    <a:srgbClr val="000000">
                      <a:alpha val="43137"/>
                    </a:srgbClr>
                  </a:outerShdw>
                </a:effectLst>
              </a:rPr>
              <a:t>Components Of CPU</a:t>
            </a:r>
            <a:endParaRPr lang="en-IN" b="1" u="sng"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524000" y="2032000"/>
            <a:ext cx="9144000" cy="3225800"/>
          </a:xfrm>
        </p:spPr>
        <p:txBody>
          <a:bodyPr>
            <a:normAutofit/>
          </a:bodyPr>
          <a:lstStyle/>
          <a:p>
            <a:endParaRPr lang="en-US" dirty="0" smtClean="0"/>
          </a:p>
          <a:p>
            <a:pPr marL="342900" indent="-342900">
              <a:buFont typeface="Wingdings" panose="05000000000000000000" pitchFamily="2" charset="2"/>
              <a:buChar char="v"/>
            </a:pPr>
            <a:r>
              <a:rPr lang="en-US" b="1" u="sng" dirty="0" smtClean="0"/>
              <a:t>ALU </a:t>
            </a:r>
            <a:r>
              <a:rPr lang="en-US" b="1" u="sng" dirty="0"/>
              <a:t>(Arithmetic Logic </a:t>
            </a:r>
            <a:r>
              <a:rPr lang="en-US" b="1" u="sng" dirty="0" smtClean="0"/>
              <a:t>Unit):</a:t>
            </a:r>
            <a:r>
              <a:rPr lang="en-US" dirty="0"/>
              <a:t> It is the arithmetic logic unit, which performs arithmetic and logical functions. Arithmetic functions include addition, subtraction, multiplication division, and comparisons. Logical functions mainly include selecting, comparing, and merging the data. A CPU may contain more than one ALU. Furthermore, ALUs can be used for maintaining timers that help run the computer.</a:t>
            </a:r>
            <a:endParaRPr lang="en-US" b="1" u="sng" dirty="0" smtClean="0"/>
          </a:p>
          <a:p>
            <a:endParaRPr lang="en-IN" b="1" u="sng" dirty="0"/>
          </a:p>
        </p:txBody>
      </p:sp>
      <p:pic>
        <p:nvPicPr>
          <p:cNvPr id="4" name="Picture 3"/>
          <p:cNvPicPr>
            <a:picLocks noChangeAspect="1"/>
          </p:cNvPicPr>
          <p:nvPr/>
        </p:nvPicPr>
        <p:blipFill>
          <a:blip r:embed="rId2"/>
          <a:stretch>
            <a:fillRect/>
          </a:stretch>
        </p:blipFill>
        <p:spPr>
          <a:xfrm>
            <a:off x="4611189" y="5288976"/>
            <a:ext cx="3212870" cy="1569024"/>
          </a:xfrm>
          <a:prstGeom prst="rect">
            <a:avLst/>
          </a:prstGeom>
        </p:spPr>
      </p:pic>
    </p:spTree>
    <p:extLst>
      <p:ext uri="{BB962C8B-B14F-4D97-AF65-F5344CB8AC3E}">
        <p14:creationId xmlns:p14="http://schemas.microsoft.com/office/powerpoint/2010/main" xmlns="" val="339633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75361"/>
            <a:ext cx="12192000" cy="3046988"/>
          </a:xfrm>
          <a:prstGeom prst="rect">
            <a:avLst/>
          </a:prstGeom>
        </p:spPr>
        <p:txBody>
          <a:bodyPr wrap="square">
            <a:spAutoFit/>
          </a:bodyPr>
          <a:lstStyle/>
          <a:p>
            <a:pPr marL="342900" indent="-342900">
              <a:buFont typeface="Wingdings" panose="05000000000000000000" pitchFamily="2" charset="2"/>
              <a:buChar char="v"/>
            </a:pPr>
            <a:endParaRPr lang="en-US" sz="2400" b="1" u="sng" dirty="0" smtClean="0"/>
          </a:p>
          <a:p>
            <a:pPr marL="342900" indent="-342900">
              <a:buFont typeface="Wingdings" panose="05000000000000000000" pitchFamily="2" charset="2"/>
              <a:buChar char="v"/>
            </a:pPr>
            <a:r>
              <a:rPr lang="en-US" sz="2400" b="1" u="sng" dirty="0" smtClean="0"/>
              <a:t>Control </a:t>
            </a:r>
            <a:r>
              <a:rPr lang="en-US" sz="2400" b="1" u="sng" dirty="0" smtClean="0"/>
              <a:t>Unit:</a:t>
            </a:r>
            <a:r>
              <a:rPr lang="en-US" sz="2400" dirty="0" smtClean="0"/>
              <a:t> It is the circuitry in the control unit, which makes use of electrical signals to instruct the computer system for executing already stored instructions. It takes instructions from memory and then decodes and executes these instructions. So, it controls and coordinates the functioning of all parts of the computer. The Control Unit's main task is to maintain and regulate the flow of information across the processor. It does not take part in processing and storing data</a:t>
            </a:r>
            <a:r>
              <a:rPr lang="en-US" sz="2400" dirty="0" smtClean="0"/>
              <a:t>.</a:t>
            </a:r>
          </a:p>
          <a:p>
            <a:pPr marL="342900" indent="-342900">
              <a:buFont typeface="Wingdings" panose="05000000000000000000" pitchFamily="2" charset="2"/>
              <a:buChar char="v"/>
            </a:pPr>
            <a:endParaRPr lang="en-US" sz="2400" b="1" u="sng" dirty="0" smtClean="0"/>
          </a:p>
        </p:txBody>
      </p:sp>
      <p:pic>
        <p:nvPicPr>
          <p:cNvPr id="4" name="Picture 3"/>
          <p:cNvPicPr>
            <a:picLocks noChangeAspect="1"/>
          </p:cNvPicPr>
          <p:nvPr/>
        </p:nvPicPr>
        <p:blipFill>
          <a:blip r:embed="rId2"/>
          <a:stretch>
            <a:fillRect/>
          </a:stretch>
        </p:blipFill>
        <p:spPr>
          <a:xfrm>
            <a:off x="3931920" y="679269"/>
            <a:ext cx="2438611" cy="1698978"/>
          </a:xfrm>
          <a:prstGeom prst="rect">
            <a:avLst/>
          </a:prstGeom>
        </p:spPr>
      </p:pic>
      <p:pic>
        <p:nvPicPr>
          <p:cNvPr id="5" name="Picture 4"/>
          <p:cNvPicPr>
            <a:picLocks noChangeAspect="1"/>
          </p:cNvPicPr>
          <p:nvPr/>
        </p:nvPicPr>
        <p:blipFill>
          <a:blip r:embed="rId3"/>
          <a:stretch>
            <a:fillRect/>
          </a:stretch>
        </p:blipFill>
        <p:spPr>
          <a:xfrm>
            <a:off x="8685459" y="5080000"/>
            <a:ext cx="2801146" cy="177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36747"/>
            <a:ext cx="12192000" cy="2862322"/>
          </a:xfrm>
          <a:prstGeom prst="rect">
            <a:avLst/>
          </a:prstGeom>
        </p:spPr>
        <p:txBody>
          <a:bodyPr wrap="square">
            <a:spAutoFit/>
          </a:bodyPr>
          <a:lstStyle/>
          <a:p>
            <a:pPr marL="342900" indent="-342900">
              <a:buFont typeface="Wingdings" panose="05000000000000000000" pitchFamily="2" charset="2"/>
              <a:buChar char="v"/>
            </a:pPr>
            <a:r>
              <a:rPr lang="en-US" sz="3600" b="1" u="sng" dirty="0" smtClean="0"/>
              <a:t>Memory or Storage Unit:</a:t>
            </a:r>
            <a:r>
              <a:rPr lang="en-US" sz="3600" dirty="0" smtClean="0"/>
              <a:t> It is called Random access memory (RAM). It temporarily stores data, programs, and intermediate and final results of processing. So, it acts as a temporary storage area that holds the data temporarily, which is used to run the computer.</a:t>
            </a:r>
            <a:endParaRPr lang="en-US" sz="3600" b="1" u="sng"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7200" y="474132"/>
            <a:ext cx="9144000" cy="1048985"/>
          </a:xfrm>
        </p:spPr>
        <p:txBody>
          <a:bodyPr/>
          <a:lstStyle/>
          <a:p>
            <a:r>
              <a:rPr lang="en-IN" b="1" u="sng" dirty="0" smtClean="0">
                <a:effectLst>
                  <a:outerShdw blurRad="38100" dist="38100" dir="2700000" algn="tl">
                    <a:srgbClr val="000000">
                      <a:alpha val="43137"/>
                    </a:srgbClr>
                  </a:outerShdw>
                </a:effectLst>
              </a:rPr>
              <a:t>Types Of CPU</a:t>
            </a:r>
            <a:endParaRPr lang="en-IN" b="1" u="sng"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524000" y="1749778"/>
            <a:ext cx="9144000" cy="5108222"/>
          </a:xfrm>
        </p:spPr>
        <p:txBody>
          <a:bodyPr>
            <a:normAutofit/>
          </a:bodyPr>
          <a:lstStyle/>
          <a:p>
            <a:r>
              <a:rPr lang="en-US" dirty="0"/>
              <a:t>CPUs are mostly manufactured by Intel and AMD, each of which manufactures its own types of CPUs. In modern times, there are lots of CPU types in the market. Some of the basic types of CPUs are described below:</a:t>
            </a:r>
          </a:p>
          <a:p>
            <a:r>
              <a:rPr lang="en-US" b="1" dirty="0" smtClean="0"/>
              <a:t>1. Single </a:t>
            </a:r>
            <a:r>
              <a:rPr lang="en-US" b="1" dirty="0"/>
              <a:t>Core CPU:</a:t>
            </a:r>
            <a:r>
              <a:rPr lang="en-US" dirty="0"/>
              <a:t> Single Core is the oldest type of computer CPU, which was used in the 1970s. It has only one core to process different operations. It can start only one operation at a time; the CPU switches back and forth between different sets of data streams when more than one program runs. So, it is not suitable for multitasking as the performance will be reduced if more than one application runs. The performance of these CPUs is mainly dependent on the clock speed. It is still used in various devices, such as smartphones.</a:t>
            </a:r>
          </a:p>
          <a:p>
            <a:endParaRPr lang="en-IN" dirty="0"/>
          </a:p>
        </p:txBody>
      </p:sp>
    </p:spTree>
    <p:extLst>
      <p:ext uri="{BB962C8B-B14F-4D97-AF65-F5344CB8AC3E}">
        <p14:creationId xmlns:p14="http://schemas.microsoft.com/office/powerpoint/2010/main" xmlns="" val="1759350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1582341"/>
            <a:ext cx="12030891" cy="3416320"/>
          </a:xfrm>
          <a:prstGeom prst="rect">
            <a:avLst/>
          </a:prstGeom>
        </p:spPr>
        <p:txBody>
          <a:bodyPr wrap="square">
            <a:spAutoFit/>
          </a:bodyPr>
          <a:lstStyle/>
          <a:p>
            <a:r>
              <a:rPr lang="en-US" sz="3600" b="1" dirty="0" smtClean="0"/>
              <a:t>2. Dual Core CPU:</a:t>
            </a:r>
            <a:r>
              <a:rPr lang="en-US" sz="3600" dirty="0" smtClean="0"/>
              <a:t> As the name suggests, Dual Core CPU contains two cores in a single Integrated Circuit (IC). Although each core has its own controller and cache, they are linked together to work as a single unit and thus can perform faster than the single-core processors and can handle multitasking more efficiently than Single Core processors</a:t>
            </a:r>
            <a:r>
              <a:rPr lang="en-US" sz="3600" dirty="0" smtClean="0"/>
              <a:t>.</a:t>
            </a:r>
            <a:endParaRPr lang="en-US" sz="36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64698"/>
            <a:ext cx="12192000" cy="3046988"/>
          </a:xfrm>
          <a:prstGeom prst="rect">
            <a:avLst/>
          </a:prstGeom>
        </p:spPr>
        <p:txBody>
          <a:bodyPr wrap="square">
            <a:spAutoFit/>
          </a:bodyPr>
          <a:lstStyle/>
          <a:p>
            <a:r>
              <a:rPr lang="en-US" sz="3200" b="1" dirty="0" smtClean="0"/>
              <a:t>3. Quad Core CPU:</a:t>
            </a:r>
            <a:r>
              <a:rPr lang="en-US" sz="3200" dirty="0" smtClean="0"/>
              <a:t> This type of CPU comes with two dual-core processors in one integrated circuit (IC) or chip. So, a quad-core processor is a chip that contains four independent units called cores. These cores read and execute instructions of CPU. The cores can run multiple instructions simultaneously, thereby increases the overall speed for programs that are compatible with parallel processing.</a:t>
            </a:r>
            <a:endParaRPr lang="en-US"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xmlns="" val="3572843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182</Words>
  <Application>Microsoft Office PowerPoint</Application>
  <PresentationFormat>Custom</PresentationFormat>
  <Paragraphs>17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COMPUTER ORGANISATION</vt:lpstr>
      <vt:lpstr>What Is Central Processing Unit?</vt:lpstr>
      <vt:lpstr>Central Processing Unit</vt:lpstr>
      <vt:lpstr>Components Of CPU</vt:lpstr>
      <vt:lpstr>Slide 5</vt:lpstr>
      <vt:lpstr>Slide 6</vt:lpstr>
      <vt:lpstr>Types Of CPU</vt:lpstr>
      <vt:lpstr>Slide 8</vt:lpstr>
      <vt:lpstr>Slide 9</vt:lpstr>
      <vt:lpstr>Slide 10</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 Processing Unit</dc:title>
  <dc:creator>Hewlett-Packard Company</dc:creator>
  <cp:lastModifiedBy>Os</cp:lastModifiedBy>
  <cp:revision>3</cp:revision>
  <dcterms:created xsi:type="dcterms:W3CDTF">2022-07-23T05:48:12Z</dcterms:created>
  <dcterms:modified xsi:type="dcterms:W3CDTF">2022-07-25T07:33:23Z</dcterms:modified>
</cp:coreProperties>
</file>